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9" autoAdjust="0"/>
    <p:restoredTop sz="94660"/>
  </p:normalViewPr>
  <p:slideViewPr>
    <p:cSldViewPr snapToGrid="0">
      <p:cViewPr varScale="1">
        <p:scale>
          <a:sx n="96" d="100"/>
          <a:sy n="96" d="100"/>
        </p:scale>
        <p:origin x="114"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993140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4B713B-330B-47ED-97C6-FB73FC229CB0}"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3180409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206869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68730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2773227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4129894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3306664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5473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307271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390747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400736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4B713B-330B-47ED-97C6-FB73FC229CB0}"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786810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4B713B-330B-47ED-97C6-FB73FC229CB0}" type="datetimeFigureOut">
              <a:rPr lang="en-US" smtClean="0"/>
              <a:t>5/2/2018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18777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3406416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406197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ED4B713B-330B-47ED-97C6-FB73FC229CB0}" type="datetimeFigureOut">
              <a:rPr lang="en-US" smtClean="0"/>
              <a:t>5/2/2018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415129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4B713B-330B-47ED-97C6-FB73FC229CB0}"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8BB37-FB26-4BC8-BE6F-007FD475A99E}" type="slidenum">
              <a:rPr lang="en-US" smtClean="0"/>
              <a:t>‹#›</a:t>
            </a:fld>
            <a:endParaRPr lang="en-US"/>
          </a:p>
        </p:txBody>
      </p:sp>
    </p:spTree>
    <p:extLst>
      <p:ext uri="{BB962C8B-B14F-4D97-AF65-F5344CB8AC3E}">
        <p14:creationId xmlns:p14="http://schemas.microsoft.com/office/powerpoint/2010/main" val="1563206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4B713B-330B-47ED-97C6-FB73FC229CB0}" type="datetimeFigureOut">
              <a:rPr lang="en-US" smtClean="0"/>
              <a:t>5/2/2018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BD8BB37-FB26-4BC8-BE6F-007FD475A99E}" type="slidenum">
              <a:rPr lang="en-US" smtClean="0"/>
              <a:t>‹#›</a:t>
            </a:fld>
            <a:endParaRPr lang="en-US"/>
          </a:p>
        </p:txBody>
      </p:sp>
    </p:spTree>
    <p:extLst>
      <p:ext uri="{BB962C8B-B14F-4D97-AF65-F5344CB8AC3E}">
        <p14:creationId xmlns:p14="http://schemas.microsoft.com/office/powerpoint/2010/main" val="152054164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6.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Tyler Reno</a:t>
            </a:r>
            <a:endParaRPr lang="en-US" dirty="0"/>
          </a:p>
        </p:txBody>
      </p:sp>
      <p:sp>
        <p:nvSpPr>
          <p:cNvPr id="3" name="Subtitle 2"/>
          <p:cNvSpPr>
            <a:spLocks noGrp="1"/>
          </p:cNvSpPr>
          <p:nvPr>
            <p:ph type="subTitle" idx="1"/>
          </p:nvPr>
        </p:nvSpPr>
        <p:spPr/>
        <p:txBody>
          <a:bodyPr/>
          <a:lstStyle/>
          <a:p>
            <a:r>
              <a:rPr lang="en-US" dirty="0" smtClean="0"/>
              <a:t>MIS 665 Final Presentation</a:t>
            </a:r>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9351" y="6991106"/>
            <a:ext cx="609600" cy="609600"/>
          </a:xfrm>
          <a:prstGeom prst="rect">
            <a:avLst/>
          </a:prstGeom>
        </p:spPr>
      </p:pic>
    </p:spTree>
    <p:extLst>
      <p:ext uri="{BB962C8B-B14F-4D97-AF65-F5344CB8AC3E}">
        <p14:creationId xmlns:p14="http://schemas.microsoft.com/office/powerpoint/2010/main" val="3421560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en-US" dirty="0"/>
              <a:t/>
            </a:r>
            <a:br>
              <a:rPr lang="en-US" dirty="0"/>
            </a:br>
            <a:r>
              <a:rPr lang="en-US" sz="3200" dirty="0"/>
              <a:t>Key Findings from </a:t>
            </a:r>
            <a:r>
              <a:rPr lang="en-US" sz="3200" dirty="0" smtClean="0"/>
              <a:t>exploratory </a:t>
            </a:r>
            <a:r>
              <a:rPr lang="en-US" sz="3200" dirty="0"/>
              <a:t>data analysis</a:t>
            </a:r>
          </a:p>
        </p:txBody>
      </p:sp>
      <p:sp>
        <p:nvSpPr>
          <p:cNvPr id="5" name="Content Placeholder 4"/>
          <p:cNvSpPr>
            <a:spLocks noGrp="1"/>
          </p:cNvSpPr>
          <p:nvPr>
            <p:ph idx="1"/>
          </p:nvPr>
        </p:nvSpPr>
        <p:spPr>
          <a:xfrm>
            <a:off x="1103312" y="2052919"/>
            <a:ext cx="8946541" cy="2061882"/>
          </a:xfrm>
        </p:spPr>
        <p:txBody>
          <a:bodyPr/>
          <a:lstStyle/>
          <a:p>
            <a:r>
              <a:rPr lang="en-US" dirty="0"/>
              <a:t>Hypothesis 3 - I predict that the income level of an individual has a significant impact on whether or not a season ticket holder renews their season pass because somebody with a higher level of income has greater means to renew their season pass.</a:t>
            </a:r>
          </a:p>
        </p:txBody>
      </p:sp>
      <p:sp>
        <p:nvSpPr>
          <p:cNvPr id="7" name="Rectangle 6"/>
          <p:cNvSpPr/>
          <p:nvPr/>
        </p:nvSpPr>
        <p:spPr>
          <a:xfrm>
            <a:off x="4761552" y="5934670"/>
            <a:ext cx="20697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FALSE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4"/>
          <a:stretch>
            <a:fillRect/>
          </a:stretch>
        </p:blipFill>
        <p:spPr>
          <a:xfrm>
            <a:off x="1543049" y="3562945"/>
            <a:ext cx="7019925" cy="2371725"/>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6990522"/>
            <a:ext cx="609600" cy="609600"/>
          </a:xfrm>
          <a:prstGeom prst="rect">
            <a:avLst/>
          </a:prstGeom>
        </p:spPr>
      </p:pic>
    </p:spTree>
    <p:extLst>
      <p:ext uri="{BB962C8B-B14F-4D97-AF65-F5344CB8AC3E}">
        <p14:creationId xmlns:p14="http://schemas.microsoft.com/office/powerpoint/2010/main" val="193535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Classification Models</a:t>
            </a:r>
            <a:endParaRPr lang="en-US" sz="3200" dirty="0"/>
          </a:p>
        </p:txBody>
      </p:sp>
      <p:pic>
        <p:nvPicPr>
          <p:cNvPr id="4" name="Picture 3"/>
          <p:cNvPicPr>
            <a:picLocks noChangeAspect="1"/>
          </p:cNvPicPr>
          <p:nvPr/>
        </p:nvPicPr>
        <p:blipFill>
          <a:blip r:embed="rId4"/>
          <a:stretch>
            <a:fillRect/>
          </a:stretch>
        </p:blipFill>
        <p:spPr>
          <a:xfrm>
            <a:off x="6158363" y="0"/>
            <a:ext cx="6033637" cy="6858000"/>
          </a:xfrm>
          <a:prstGeom prst="rect">
            <a:avLst/>
          </a:prstGeom>
        </p:spPr>
      </p:pic>
      <p:sp>
        <p:nvSpPr>
          <p:cNvPr id="5" name="Content Placeholder 4"/>
          <p:cNvSpPr>
            <a:spLocks noGrp="1"/>
          </p:cNvSpPr>
          <p:nvPr>
            <p:ph idx="1"/>
          </p:nvPr>
        </p:nvSpPr>
        <p:spPr>
          <a:xfrm>
            <a:off x="285750" y="2052918"/>
            <a:ext cx="5386389" cy="4419319"/>
          </a:xfrm>
        </p:spPr>
        <p:txBody>
          <a:bodyPr>
            <a:normAutofit/>
          </a:bodyPr>
          <a:lstStyle/>
          <a:p>
            <a:r>
              <a:rPr lang="en-US" dirty="0" smtClean="0"/>
              <a:t>Not great</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6980582"/>
            <a:ext cx="609600" cy="609600"/>
          </a:xfrm>
          <a:prstGeom prst="rect">
            <a:avLst/>
          </a:prstGeom>
        </p:spPr>
      </p:pic>
    </p:spTree>
    <p:extLst>
      <p:ext uri="{BB962C8B-B14F-4D97-AF65-F5344CB8AC3E}">
        <p14:creationId xmlns:p14="http://schemas.microsoft.com/office/powerpoint/2010/main" val="36718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Classification Models</a:t>
            </a:r>
            <a:endParaRPr lang="en-US" sz="3200" dirty="0"/>
          </a:p>
        </p:txBody>
      </p:sp>
      <p:sp>
        <p:nvSpPr>
          <p:cNvPr id="5" name="Content Placeholder 4"/>
          <p:cNvSpPr>
            <a:spLocks noGrp="1"/>
          </p:cNvSpPr>
          <p:nvPr>
            <p:ph idx="1"/>
          </p:nvPr>
        </p:nvSpPr>
        <p:spPr>
          <a:xfrm>
            <a:off x="285750" y="2052918"/>
            <a:ext cx="5386389" cy="4419319"/>
          </a:xfrm>
        </p:spPr>
        <p:txBody>
          <a:bodyPr>
            <a:normAutofit/>
          </a:bodyPr>
          <a:lstStyle/>
          <a:p>
            <a:r>
              <a:rPr lang="en-US" dirty="0" smtClean="0"/>
              <a:t>Even less great</a:t>
            </a:r>
            <a:endParaRPr lang="en-US" dirty="0"/>
          </a:p>
        </p:txBody>
      </p:sp>
      <p:pic>
        <p:nvPicPr>
          <p:cNvPr id="3" name="Picture 2"/>
          <p:cNvPicPr>
            <a:picLocks noChangeAspect="1"/>
          </p:cNvPicPr>
          <p:nvPr/>
        </p:nvPicPr>
        <p:blipFill>
          <a:blip r:embed="rId4"/>
          <a:stretch>
            <a:fillRect/>
          </a:stretch>
        </p:blipFill>
        <p:spPr>
          <a:xfrm>
            <a:off x="5648325" y="0"/>
            <a:ext cx="6543675" cy="685800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750" y="7030279"/>
            <a:ext cx="609600" cy="609600"/>
          </a:xfrm>
          <a:prstGeom prst="rect">
            <a:avLst/>
          </a:prstGeom>
        </p:spPr>
      </p:pic>
    </p:spTree>
    <p:extLst>
      <p:ext uri="{BB962C8B-B14F-4D97-AF65-F5344CB8AC3E}">
        <p14:creationId xmlns:p14="http://schemas.microsoft.com/office/powerpoint/2010/main" val="290818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Classification Models</a:t>
            </a:r>
            <a:endParaRPr lang="en-US" sz="3200" dirty="0"/>
          </a:p>
        </p:txBody>
      </p:sp>
      <p:sp>
        <p:nvSpPr>
          <p:cNvPr id="5" name="Content Placeholder 4"/>
          <p:cNvSpPr>
            <a:spLocks noGrp="1"/>
          </p:cNvSpPr>
          <p:nvPr>
            <p:ph idx="1"/>
          </p:nvPr>
        </p:nvSpPr>
        <p:spPr>
          <a:xfrm>
            <a:off x="285750" y="2052918"/>
            <a:ext cx="5386389" cy="4419319"/>
          </a:xfrm>
        </p:spPr>
        <p:txBody>
          <a:bodyPr>
            <a:normAutofit/>
          </a:bodyPr>
          <a:lstStyle/>
          <a:p>
            <a:r>
              <a:rPr lang="en-US" dirty="0" smtClean="0"/>
              <a:t>Getting better</a:t>
            </a:r>
            <a:endParaRPr lang="en-US" dirty="0"/>
          </a:p>
        </p:txBody>
      </p:sp>
      <p:pic>
        <p:nvPicPr>
          <p:cNvPr id="4" name="Picture 3"/>
          <p:cNvPicPr>
            <a:picLocks noChangeAspect="1"/>
          </p:cNvPicPr>
          <p:nvPr/>
        </p:nvPicPr>
        <p:blipFill>
          <a:blip r:embed="rId4"/>
          <a:stretch>
            <a:fillRect/>
          </a:stretch>
        </p:blipFill>
        <p:spPr>
          <a:xfrm>
            <a:off x="5619750" y="0"/>
            <a:ext cx="6572250" cy="6858000"/>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7040218"/>
            <a:ext cx="609600" cy="609600"/>
          </a:xfrm>
          <a:prstGeom prst="rect">
            <a:avLst/>
          </a:prstGeom>
        </p:spPr>
      </p:pic>
    </p:spTree>
    <p:extLst>
      <p:ext uri="{BB962C8B-B14F-4D97-AF65-F5344CB8AC3E}">
        <p14:creationId xmlns:p14="http://schemas.microsoft.com/office/powerpoint/2010/main" val="143950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Classification Models</a:t>
            </a:r>
            <a:endParaRPr lang="en-US" sz="3200" dirty="0"/>
          </a:p>
        </p:txBody>
      </p:sp>
      <p:sp>
        <p:nvSpPr>
          <p:cNvPr id="5" name="Content Placeholder 4"/>
          <p:cNvSpPr>
            <a:spLocks noGrp="1"/>
          </p:cNvSpPr>
          <p:nvPr>
            <p:ph idx="1"/>
          </p:nvPr>
        </p:nvSpPr>
        <p:spPr>
          <a:xfrm>
            <a:off x="285750" y="2052918"/>
            <a:ext cx="5386389" cy="4419319"/>
          </a:xfrm>
        </p:spPr>
        <p:txBody>
          <a:bodyPr>
            <a:normAutofit/>
          </a:bodyPr>
          <a:lstStyle/>
          <a:p>
            <a:r>
              <a:rPr lang="en-US" dirty="0" smtClean="0"/>
              <a:t>Extremely accurate</a:t>
            </a:r>
          </a:p>
          <a:p>
            <a:pPr marL="0" indent="0">
              <a:buNone/>
            </a:pPr>
            <a:endParaRPr lang="en-US" dirty="0" smtClean="0"/>
          </a:p>
          <a:p>
            <a:r>
              <a:rPr lang="en-US" dirty="0" smtClean="0"/>
              <a:t>Misleading</a:t>
            </a:r>
            <a:endParaRPr lang="en-US" dirty="0"/>
          </a:p>
        </p:txBody>
      </p:sp>
      <p:pic>
        <p:nvPicPr>
          <p:cNvPr id="3" name="Picture 2"/>
          <p:cNvPicPr>
            <a:picLocks noChangeAspect="1"/>
          </p:cNvPicPr>
          <p:nvPr/>
        </p:nvPicPr>
        <p:blipFill>
          <a:blip r:embed="rId4"/>
          <a:stretch>
            <a:fillRect/>
          </a:stretch>
        </p:blipFill>
        <p:spPr>
          <a:xfrm>
            <a:off x="5672139" y="0"/>
            <a:ext cx="6519861" cy="685800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750" y="6970643"/>
            <a:ext cx="609600" cy="609600"/>
          </a:xfrm>
          <a:prstGeom prst="rect">
            <a:avLst/>
          </a:prstGeom>
        </p:spPr>
      </p:pic>
    </p:spTree>
    <p:extLst>
      <p:ext uri="{BB962C8B-B14F-4D97-AF65-F5344CB8AC3E}">
        <p14:creationId xmlns:p14="http://schemas.microsoft.com/office/powerpoint/2010/main" val="384004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Classification Models – Feature Selection</a:t>
            </a:r>
            <a:endParaRPr lang="en-US" sz="3200" dirty="0"/>
          </a:p>
        </p:txBody>
      </p:sp>
      <p:pic>
        <p:nvPicPr>
          <p:cNvPr id="4" name="Picture 3"/>
          <p:cNvPicPr>
            <a:picLocks noChangeAspect="1"/>
          </p:cNvPicPr>
          <p:nvPr/>
        </p:nvPicPr>
        <p:blipFill>
          <a:blip r:embed="rId4"/>
          <a:stretch>
            <a:fillRect/>
          </a:stretch>
        </p:blipFill>
        <p:spPr>
          <a:xfrm>
            <a:off x="646111" y="1853248"/>
            <a:ext cx="10717466" cy="3604577"/>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6970644"/>
            <a:ext cx="609600" cy="609600"/>
          </a:xfrm>
          <a:prstGeom prst="rect">
            <a:avLst/>
          </a:prstGeom>
        </p:spPr>
      </p:pic>
    </p:spTree>
    <p:extLst>
      <p:ext uri="{BB962C8B-B14F-4D97-AF65-F5344CB8AC3E}">
        <p14:creationId xmlns:p14="http://schemas.microsoft.com/office/powerpoint/2010/main" val="194858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Classification Models – Feature Selection</a:t>
            </a:r>
            <a:endParaRPr lang="en-US" sz="3200" dirty="0"/>
          </a:p>
        </p:txBody>
      </p:sp>
      <p:pic>
        <p:nvPicPr>
          <p:cNvPr id="3" name="Picture 2"/>
          <p:cNvPicPr>
            <a:picLocks noChangeAspect="1"/>
          </p:cNvPicPr>
          <p:nvPr/>
        </p:nvPicPr>
        <p:blipFill>
          <a:blip r:embed="rId4"/>
          <a:stretch>
            <a:fillRect/>
          </a:stretch>
        </p:blipFill>
        <p:spPr>
          <a:xfrm>
            <a:off x="2659433" y="1853248"/>
            <a:ext cx="7391401" cy="4795473"/>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6970643"/>
            <a:ext cx="609600" cy="609600"/>
          </a:xfrm>
          <a:prstGeom prst="rect">
            <a:avLst/>
          </a:prstGeom>
        </p:spPr>
      </p:pic>
    </p:spTree>
    <p:extLst>
      <p:ext uri="{BB962C8B-B14F-4D97-AF65-F5344CB8AC3E}">
        <p14:creationId xmlns:p14="http://schemas.microsoft.com/office/powerpoint/2010/main" val="29449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Analysis</a:t>
            </a:r>
            <a:r>
              <a:rPr lang="en-US" dirty="0" smtClean="0"/>
              <a:t/>
            </a:r>
            <a:br>
              <a:rPr lang="en-US" dirty="0" smtClean="0"/>
            </a:br>
            <a:r>
              <a:rPr lang="en-US" sz="3200" dirty="0" smtClean="0"/>
              <a:t>Classification Models – Improved Model Development</a:t>
            </a:r>
            <a:endParaRPr lang="en-US" sz="3200" dirty="0"/>
          </a:p>
        </p:txBody>
      </p:sp>
      <p:pic>
        <p:nvPicPr>
          <p:cNvPr id="4" name="Picture 3"/>
          <p:cNvPicPr>
            <a:picLocks noChangeAspect="1"/>
          </p:cNvPicPr>
          <p:nvPr/>
        </p:nvPicPr>
        <p:blipFill>
          <a:blip r:embed="rId4"/>
          <a:stretch>
            <a:fillRect/>
          </a:stretch>
        </p:blipFill>
        <p:spPr>
          <a:xfrm>
            <a:off x="2923599" y="1853248"/>
            <a:ext cx="6528949" cy="4732833"/>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5105" y="6960705"/>
            <a:ext cx="609600" cy="609600"/>
          </a:xfrm>
          <a:prstGeom prst="rect">
            <a:avLst/>
          </a:prstGeom>
        </p:spPr>
      </p:pic>
    </p:spTree>
    <p:extLst>
      <p:ext uri="{BB962C8B-B14F-4D97-AF65-F5344CB8AC3E}">
        <p14:creationId xmlns:p14="http://schemas.microsoft.com/office/powerpoint/2010/main" val="348281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Analysis</a:t>
            </a:r>
            <a:r>
              <a:rPr lang="en-US" dirty="0" smtClean="0"/>
              <a:t/>
            </a:r>
            <a:br>
              <a:rPr lang="en-US" dirty="0" smtClean="0"/>
            </a:br>
            <a:r>
              <a:rPr lang="en-US" sz="3200" dirty="0" smtClean="0"/>
              <a:t>Classification Models – Improved Model Development</a:t>
            </a:r>
            <a:endParaRPr lang="en-US" sz="3200" dirty="0"/>
          </a:p>
        </p:txBody>
      </p:sp>
      <p:pic>
        <p:nvPicPr>
          <p:cNvPr id="3" name="Picture 2"/>
          <p:cNvPicPr>
            <a:picLocks noChangeAspect="1"/>
          </p:cNvPicPr>
          <p:nvPr/>
        </p:nvPicPr>
        <p:blipFill>
          <a:blip r:embed="rId4"/>
          <a:stretch>
            <a:fillRect/>
          </a:stretch>
        </p:blipFill>
        <p:spPr>
          <a:xfrm>
            <a:off x="2632867" y="1853248"/>
            <a:ext cx="7110413" cy="4735448"/>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7020339"/>
            <a:ext cx="609600" cy="609600"/>
          </a:xfrm>
          <a:prstGeom prst="rect">
            <a:avLst/>
          </a:prstGeom>
        </p:spPr>
      </p:pic>
    </p:spTree>
    <p:extLst>
      <p:ext uri="{BB962C8B-B14F-4D97-AF65-F5344CB8AC3E}">
        <p14:creationId xmlns:p14="http://schemas.microsoft.com/office/powerpoint/2010/main" val="19693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Analysis</a:t>
            </a:r>
            <a:r>
              <a:rPr lang="en-US" dirty="0" smtClean="0"/>
              <a:t/>
            </a:r>
            <a:br>
              <a:rPr lang="en-US" dirty="0" smtClean="0"/>
            </a:br>
            <a:r>
              <a:rPr lang="en-US" sz="3200" dirty="0" smtClean="0"/>
              <a:t>Classification Models – Model Selection</a:t>
            </a:r>
            <a:endParaRPr lang="en-US" sz="3200" dirty="0"/>
          </a:p>
        </p:txBody>
      </p:sp>
      <p:pic>
        <p:nvPicPr>
          <p:cNvPr id="4" name="Picture 3"/>
          <p:cNvPicPr>
            <a:picLocks noChangeAspect="1"/>
          </p:cNvPicPr>
          <p:nvPr/>
        </p:nvPicPr>
        <p:blipFill>
          <a:blip r:embed="rId4"/>
          <a:stretch>
            <a:fillRect/>
          </a:stretch>
        </p:blipFill>
        <p:spPr>
          <a:xfrm>
            <a:off x="1411286" y="2090737"/>
            <a:ext cx="9553575" cy="1933575"/>
          </a:xfrm>
          <a:prstGeom prst="rect">
            <a:avLst/>
          </a:prstGeom>
        </p:spPr>
      </p:pic>
      <p:sp>
        <p:nvSpPr>
          <p:cNvPr id="5" name="Content Placeholder 4"/>
          <p:cNvSpPr>
            <a:spLocks noGrp="1"/>
          </p:cNvSpPr>
          <p:nvPr>
            <p:ph idx="1"/>
          </p:nvPr>
        </p:nvSpPr>
        <p:spPr>
          <a:xfrm>
            <a:off x="646111" y="4529137"/>
            <a:ext cx="11083927" cy="1818637"/>
          </a:xfrm>
        </p:spPr>
        <p:txBody>
          <a:bodyPr>
            <a:normAutofit/>
          </a:bodyPr>
          <a:lstStyle/>
          <a:p>
            <a:r>
              <a:rPr lang="en-US" dirty="0" smtClean="0"/>
              <a:t>Final Model</a:t>
            </a:r>
          </a:p>
          <a:p>
            <a:pPr lvl="1"/>
            <a:r>
              <a:rPr lang="en-US" dirty="0" smtClean="0"/>
              <a:t>Logistic Regression</a:t>
            </a:r>
          </a:p>
          <a:p>
            <a:pPr lvl="1"/>
            <a:r>
              <a:rPr lang="en-US" dirty="0" smtClean="0"/>
              <a:t>Backer &amp; Games Attended</a:t>
            </a:r>
          </a:p>
          <a:p>
            <a:pPr lvl="1"/>
            <a:r>
              <a:rPr lang="en-US" dirty="0" smtClean="0"/>
              <a:t>59.2% accurate</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6947452"/>
            <a:ext cx="609600" cy="609600"/>
          </a:xfrm>
          <a:prstGeom prst="rect">
            <a:avLst/>
          </a:prstGeom>
        </p:spPr>
      </p:pic>
    </p:spTree>
    <p:extLst>
      <p:ext uri="{BB962C8B-B14F-4D97-AF65-F5344CB8AC3E}">
        <p14:creationId xmlns:p14="http://schemas.microsoft.com/office/powerpoint/2010/main" val="34519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Description and Introduction</a:t>
            </a:r>
            <a:endParaRPr lang="en-US" b="1" dirty="0"/>
          </a:p>
        </p:txBody>
      </p:sp>
      <p:sp>
        <p:nvSpPr>
          <p:cNvPr id="3" name="Content Placeholder 2"/>
          <p:cNvSpPr>
            <a:spLocks noGrp="1"/>
          </p:cNvSpPr>
          <p:nvPr>
            <p:ph idx="1"/>
          </p:nvPr>
        </p:nvSpPr>
        <p:spPr/>
        <p:txBody>
          <a:bodyPr/>
          <a:lstStyle/>
          <a:p>
            <a:r>
              <a:rPr lang="en-US" dirty="0" smtClean="0"/>
              <a:t>Purpose</a:t>
            </a:r>
          </a:p>
          <a:p>
            <a:pPr lvl="1"/>
            <a:endParaRPr lang="en-US" dirty="0" smtClean="0"/>
          </a:p>
          <a:p>
            <a:r>
              <a:rPr lang="en-US" dirty="0" smtClean="0"/>
              <a:t>Business Problem</a:t>
            </a:r>
          </a:p>
          <a:p>
            <a:endParaRPr lang="en-US" dirty="0"/>
          </a:p>
          <a:p>
            <a:r>
              <a:rPr lang="en-US" dirty="0" smtClean="0"/>
              <a:t>Context</a:t>
            </a:r>
          </a:p>
          <a:p>
            <a:pPr lvl="1"/>
            <a:endParaRPr lang="en-US" dirty="0" smtClean="0"/>
          </a:p>
          <a:p>
            <a:r>
              <a:rPr lang="en-US" dirty="0" smtClean="0"/>
              <a:t>Business Questions</a:t>
            </a:r>
          </a:p>
          <a:p>
            <a:endParaRPr lang="en-US" dirty="0" smtClean="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3712" y="6980583"/>
            <a:ext cx="609600" cy="609600"/>
          </a:xfrm>
          <a:prstGeom prst="rect">
            <a:avLst/>
          </a:prstGeom>
        </p:spPr>
      </p:pic>
    </p:spTree>
    <p:extLst>
      <p:ext uri="{BB962C8B-B14F-4D97-AF65-F5344CB8AC3E}">
        <p14:creationId xmlns:p14="http://schemas.microsoft.com/office/powerpoint/2010/main" val="2858490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Storytelling</a:t>
            </a:r>
            <a:r>
              <a:rPr lang="en-US" dirty="0" smtClean="0"/>
              <a:t/>
            </a:r>
            <a:br>
              <a:rPr lang="en-US" dirty="0" smtClean="0"/>
            </a:br>
            <a:r>
              <a:rPr lang="en-US" sz="3200" dirty="0" smtClean="0"/>
              <a:t>Most likely to renew</a:t>
            </a:r>
            <a:endParaRPr lang="en-US" sz="3200" dirty="0"/>
          </a:p>
        </p:txBody>
      </p:sp>
      <p:sp>
        <p:nvSpPr>
          <p:cNvPr id="7" name="Content Placeholder 4"/>
          <p:cNvSpPr>
            <a:spLocks noGrp="1"/>
          </p:cNvSpPr>
          <p:nvPr>
            <p:ph idx="1"/>
          </p:nvPr>
        </p:nvSpPr>
        <p:spPr>
          <a:xfrm>
            <a:off x="646110" y="2052918"/>
            <a:ext cx="11083927" cy="4419319"/>
          </a:xfrm>
        </p:spPr>
        <p:txBody>
          <a:bodyPr>
            <a:normAutofit/>
          </a:bodyPr>
          <a:lstStyle/>
          <a:p>
            <a:pPr marL="0" indent="0">
              <a:buNone/>
            </a:pPr>
            <a:endParaRPr lang="en-US" dirty="0"/>
          </a:p>
          <a:p>
            <a:r>
              <a:rPr lang="en-US" dirty="0" smtClean="0"/>
              <a:t>People who are most likely to renew their season passes:</a:t>
            </a:r>
          </a:p>
          <a:p>
            <a:pPr lvl="1"/>
            <a:r>
              <a:rPr lang="en-US" dirty="0" smtClean="0"/>
              <a:t>Are backers</a:t>
            </a:r>
          </a:p>
          <a:p>
            <a:pPr lvl="1"/>
            <a:r>
              <a:rPr lang="en-US" dirty="0" smtClean="0"/>
              <a:t>Attend most of the games</a:t>
            </a:r>
          </a:p>
          <a:p>
            <a:pPr lvl="1"/>
            <a:r>
              <a:rPr lang="en-US" dirty="0" smtClean="0"/>
              <a:t>Are of an older age</a:t>
            </a:r>
          </a:p>
          <a:p>
            <a:pPr lvl="1"/>
            <a:r>
              <a:rPr lang="en-US" dirty="0" smtClean="0"/>
              <a:t>Have had season passes for several years</a:t>
            </a:r>
          </a:p>
          <a:p>
            <a:pPr lvl="1"/>
            <a:r>
              <a:rPr lang="en-US" dirty="0" smtClean="0"/>
              <a:t>Do not subscribe to sports magazines</a:t>
            </a:r>
          </a:p>
          <a:p>
            <a:pPr lvl="1"/>
            <a:endParaRPr lang="en-US" dirty="0"/>
          </a:p>
          <a:p>
            <a:r>
              <a:rPr lang="en-US" dirty="0" smtClean="0"/>
              <a:t>K-State should not be concerned about these people leaving.</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3705" y="7020339"/>
            <a:ext cx="609600" cy="609600"/>
          </a:xfrm>
          <a:prstGeom prst="rect">
            <a:avLst/>
          </a:prstGeom>
        </p:spPr>
      </p:pic>
    </p:spTree>
    <p:extLst>
      <p:ext uri="{BB962C8B-B14F-4D97-AF65-F5344CB8AC3E}">
        <p14:creationId xmlns:p14="http://schemas.microsoft.com/office/powerpoint/2010/main" val="332465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Storytelling</a:t>
            </a:r>
            <a:r>
              <a:rPr lang="en-US" dirty="0" smtClean="0"/>
              <a:t/>
            </a:r>
            <a:br>
              <a:rPr lang="en-US" dirty="0" smtClean="0"/>
            </a:br>
            <a:r>
              <a:rPr lang="en-US" sz="3200" dirty="0" smtClean="0"/>
              <a:t>Most likely to defect</a:t>
            </a:r>
            <a:endParaRPr lang="en-US" sz="3200" dirty="0"/>
          </a:p>
        </p:txBody>
      </p:sp>
      <p:sp>
        <p:nvSpPr>
          <p:cNvPr id="7" name="Content Placeholder 4"/>
          <p:cNvSpPr>
            <a:spLocks noGrp="1"/>
          </p:cNvSpPr>
          <p:nvPr>
            <p:ph idx="1"/>
          </p:nvPr>
        </p:nvSpPr>
        <p:spPr>
          <a:xfrm>
            <a:off x="646110" y="2052918"/>
            <a:ext cx="11083927" cy="4419319"/>
          </a:xfrm>
        </p:spPr>
        <p:txBody>
          <a:bodyPr>
            <a:normAutofit/>
          </a:bodyPr>
          <a:lstStyle/>
          <a:p>
            <a:endParaRPr lang="en-US" dirty="0"/>
          </a:p>
          <a:p>
            <a:r>
              <a:rPr lang="en-US" dirty="0" smtClean="0"/>
              <a:t>People who are most likely to defect:</a:t>
            </a:r>
          </a:p>
          <a:p>
            <a:pPr lvl="1"/>
            <a:r>
              <a:rPr lang="en-US" dirty="0" smtClean="0"/>
              <a:t>Own a season pass but are not backers</a:t>
            </a:r>
          </a:p>
          <a:p>
            <a:pPr lvl="1"/>
            <a:r>
              <a:rPr lang="en-US" dirty="0" smtClean="0"/>
              <a:t>Do not attend many games</a:t>
            </a:r>
          </a:p>
          <a:p>
            <a:pPr lvl="1"/>
            <a:r>
              <a:rPr lang="en-US" dirty="0" smtClean="0"/>
              <a:t>Are young</a:t>
            </a:r>
          </a:p>
          <a:p>
            <a:pPr lvl="1"/>
            <a:r>
              <a:rPr lang="en-US" dirty="0" smtClean="0"/>
              <a:t>Have only had a season pass for one season</a:t>
            </a:r>
          </a:p>
          <a:p>
            <a:pPr lvl="1"/>
            <a:r>
              <a:rPr lang="en-US" dirty="0" smtClean="0"/>
              <a:t>Subscribe to sports magazines</a:t>
            </a:r>
          </a:p>
          <a:p>
            <a:pPr lvl="1"/>
            <a:endParaRPr lang="en-US" dirty="0"/>
          </a:p>
          <a:p>
            <a:r>
              <a:rPr lang="en-US" dirty="0" smtClean="0"/>
              <a:t>K-State should contact these people with promotions, reminders, etc.</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46110" y="6960704"/>
            <a:ext cx="609600" cy="609600"/>
          </a:xfrm>
          <a:prstGeom prst="rect">
            <a:avLst/>
          </a:prstGeom>
        </p:spPr>
      </p:pic>
    </p:spTree>
    <p:extLst>
      <p:ext uri="{BB962C8B-B14F-4D97-AF65-F5344CB8AC3E}">
        <p14:creationId xmlns:p14="http://schemas.microsoft.com/office/powerpoint/2010/main" val="104015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Storytelling</a:t>
            </a:r>
            <a:r>
              <a:rPr lang="en-US" dirty="0" smtClean="0"/>
              <a:t/>
            </a:r>
            <a:br>
              <a:rPr lang="en-US" dirty="0" smtClean="0"/>
            </a:br>
            <a:r>
              <a:rPr lang="en-US" sz="3200" dirty="0" smtClean="0"/>
              <a:t>Advice for K-State</a:t>
            </a:r>
            <a:endParaRPr lang="en-US" sz="3200" dirty="0"/>
          </a:p>
        </p:txBody>
      </p:sp>
      <p:sp>
        <p:nvSpPr>
          <p:cNvPr id="7" name="Content Placeholder 4"/>
          <p:cNvSpPr>
            <a:spLocks noGrp="1"/>
          </p:cNvSpPr>
          <p:nvPr>
            <p:ph idx="1"/>
          </p:nvPr>
        </p:nvSpPr>
        <p:spPr>
          <a:xfrm>
            <a:off x="646110" y="2052918"/>
            <a:ext cx="11083927" cy="4419319"/>
          </a:xfrm>
        </p:spPr>
        <p:txBody>
          <a:bodyPr>
            <a:normAutofit/>
          </a:bodyPr>
          <a:lstStyle/>
          <a:p>
            <a:r>
              <a:rPr lang="en-US" dirty="0" smtClean="0"/>
              <a:t>Use my simplest model</a:t>
            </a:r>
          </a:p>
          <a:p>
            <a:pPr lvl="1"/>
            <a:r>
              <a:rPr lang="en-US" dirty="0" smtClean="0"/>
              <a:t>Logistic Regression</a:t>
            </a:r>
          </a:p>
          <a:p>
            <a:pPr lvl="1"/>
            <a:r>
              <a:rPr lang="en-US" dirty="0" smtClean="0"/>
              <a:t>Backer, Games Attended</a:t>
            </a:r>
          </a:p>
          <a:p>
            <a:pPr lvl="1"/>
            <a:r>
              <a:rPr lang="en-US" dirty="0" smtClean="0"/>
              <a:t>Only sacrifice 0.4% accuracy – 59.2% accuracy</a:t>
            </a:r>
          </a:p>
          <a:p>
            <a:pPr lvl="1"/>
            <a:endParaRPr lang="en-US" dirty="0"/>
          </a:p>
          <a:p>
            <a:r>
              <a:rPr lang="en-US" dirty="0" smtClean="0"/>
              <a:t>Benefits</a:t>
            </a:r>
          </a:p>
          <a:p>
            <a:pPr lvl="1"/>
            <a:r>
              <a:rPr lang="en-US" dirty="0" smtClean="0"/>
              <a:t>Simple</a:t>
            </a:r>
          </a:p>
          <a:p>
            <a:pPr lvl="1"/>
            <a:r>
              <a:rPr lang="en-US" dirty="0" smtClean="0"/>
              <a:t>Information is readily available</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3643" y="6970644"/>
            <a:ext cx="609600" cy="609600"/>
          </a:xfrm>
          <a:prstGeom prst="rect">
            <a:avLst/>
          </a:prstGeom>
        </p:spPr>
      </p:pic>
    </p:spTree>
    <p:extLst>
      <p:ext uri="{BB962C8B-B14F-4D97-AF65-F5344CB8AC3E}">
        <p14:creationId xmlns:p14="http://schemas.microsoft.com/office/powerpoint/2010/main" val="253655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83927" cy="1400530"/>
          </a:xfrm>
        </p:spPr>
        <p:txBody>
          <a:bodyPr/>
          <a:lstStyle/>
          <a:p>
            <a:r>
              <a:rPr lang="en-US" b="1" dirty="0" smtClean="0"/>
              <a:t>Storytelling</a:t>
            </a:r>
            <a:r>
              <a:rPr lang="en-US" dirty="0" smtClean="0"/>
              <a:t/>
            </a:r>
            <a:br>
              <a:rPr lang="en-US" dirty="0" smtClean="0"/>
            </a:br>
            <a:r>
              <a:rPr lang="en-US" sz="3200" dirty="0" smtClean="0"/>
              <a:t>Advice for K-State</a:t>
            </a:r>
            <a:endParaRPr lang="en-US" sz="3200" dirty="0"/>
          </a:p>
        </p:txBody>
      </p:sp>
      <p:sp>
        <p:nvSpPr>
          <p:cNvPr id="7" name="Content Placeholder 4"/>
          <p:cNvSpPr>
            <a:spLocks noGrp="1"/>
          </p:cNvSpPr>
          <p:nvPr>
            <p:ph idx="1"/>
          </p:nvPr>
        </p:nvSpPr>
        <p:spPr>
          <a:xfrm>
            <a:off x="646110" y="2052918"/>
            <a:ext cx="11083927" cy="4419319"/>
          </a:xfrm>
        </p:spPr>
        <p:txBody>
          <a:bodyPr>
            <a:normAutofit/>
          </a:bodyPr>
          <a:lstStyle/>
          <a:p>
            <a:r>
              <a:rPr lang="en-US" dirty="0" smtClean="0"/>
              <a:t>Target season pass holders that the model identifies as “high risk”.</a:t>
            </a:r>
          </a:p>
          <a:p>
            <a:r>
              <a:rPr lang="en-US" dirty="0" smtClean="0"/>
              <a:t>Offer promotions, reminders, fan letters, K-State news, etc.</a:t>
            </a:r>
          </a:p>
          <a:p>
            <a:r>
              <a:rPr lang="en-US" dirty="0" smtClean="0"/>
              <a:t>Encourage season pass holders to become backers.</a:t>
            </a:r>
          </a:p>
          <a:p>
            <a:r>
              <a:rPr lang="en-US" dirty="0" smtClean="0"/>
              <a:t>Encourage season pass holders to attend many games.</a:t>
            </a:r>
          </a:p>
          <a:p>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3" y="7089913"/>
            <a:ext cx="609600" cy="609600"/>
          </a:xfrm>
          <a:prstGeom prst="rect">
            <a:avLst/>
          </a:prstGeom>
        </p:spPr>
      </p:pic>
    </p:spTree>
    <p:extLst>
      <p:ext uri="{BB962C8B-B14F-4D97-AF65-F5344CB8AC3E}">
        <p14:creationId xmlns:p14="http://schemas.microsoft.com/office/powerpoint/2010/main" val="298361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Storytelling</a:t>
            </a:r>
            <a:br>
              <a:rPr lang="en-US" b="1" dirty="0" smtClean="0"/>
            </a:br>
            <a:r>
              <a:rPr lang="en-US" sz="3200" dirty="0" smtClean="0"/>
              <a:t>Additional Variables</a:t>
            </a:r>
            <a:endParaRPr lang="en-US" b="1" dirty="0"/>
          </a:p>
        </p:txBody>
      </p:sp>
      <p:sp>
        <p:nvSpPr>
          <p:cNvPr id="3" name="Content Placeholder 2"/>
          <p:cNvSpPr>
            <a:spLocks noGrp="1"/>
          </p:cNvSpPr>
          <p:nvPr>
            <p:ph idx="1"/>
          </p:nvPr>
        </p:nvSpPr>
        <p:spPr/>
        <p:txBody>
          <a:bodyPr/>
          <a:lstStyle/>
          <a:p>
            <a:r>
              <a:rPr lang="en-US" dirty="0" smtClean="0"/>
              <a:t>The following information could be beneficial in predicting whether or not a season pass holder will renew their pass:</a:t>
            </a:r>
          </a:p>
          <a:p>
            <a:pPr lvl="1"/>
            <a:r>
              <a:rPr lang="en-US" dirty="0" smtClean="0"/>
              <a:t>The win/loss record of the team for the previous season</a:t>
            </a:r>
          </a:p>
          <a:p>
            <a:pPr lvl="1"/>
            <a:r>
              <a:rPr lang="en-US" dirty="0" smtClean="0"/>
              <a:t>If the season pass holder has a child attending K-State that year (and if they were graduating)</a:t>
            </a:r>
          </a:p>
          <a:p>
            <a:pPr lvl="1"/>
            <a:r>
              <a:rPr lang="en-US" dirty="0" smtClean="0"/>
              <a:t>If the season pass holder had a child playing on the team that year (and if they were graduating)</a:t>
            </a:r>
          </a:p>
          <a:p>
            <a:pPr lvl="1"/>
            <a:r>
              <a:rPr lang="en-US" dirty="0" smtClean="0"/>
              <a:t>The team’s predicted standings for the upcoming season</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1330" y="7030278"/>
            <a:ext cx="609600" cy="609600"/>
          </a:xfrm>
          <a:prstGeom prst="rect">
            <a:avLst/>
          </a:prstGeom>
        </p:spPr>
      </p:pic>
    </p:spTree>
    <p:extLst>
      <p:ext uri="{BB962C8B-B14F-4D97-AF65-F5344CB8AC3E}">
        <p14:creationId xmlns:p14="http://schemas.microsoft.com/office/powerpoint/2010/main" val="69679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a:t>
            </a:r>
            <a:r>
              <a:rPr lang="en-US" dirty="0" smtClean="0"/>
              <a:t/>
            </a:r>
            <a:br>
              <a:rPr lang="en-US" dirty="0" smtClean="0"/>
            </a:br>
            <a:r>
              <a:rPr lang="en-US" sz="3200" dirty="0" smtClean="0"/>
              <a:t>Key Findings from data visualization</a:t>
            </a:r>
            <a:endParaRPr lang="en-US" sz="3200" dirty="0"/>
          </a:p>
        </p:txBody>
      </p:sp>
      <p:pic>
        <p:nvPicPr>
          <p:cNvPr id="4" name="Picture 3"/>
          <p:cNvPicPr>
            <a:picLocks noChangeAspect="1"/>
          </p:cNvPicPr>
          <p:nvPr/>
        </p:nvPicPr>
        <p:blipFill>
          <a:blip r:embed="rId4"/>
          <a:stretch>
            <a:fillRect/>
          </a:stretch>
        </p:blipFill>
        <p:spPr>
          <a:xfrm>
            <a:off x="1452563" y="3043237"/>
            <a:ext cx="9144000" cy="117157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511" y="6960704"/>
            <a:ext cx="609600" cy="609600"/>
          </a:xfrm>
          <a:prstGeom prst="rect">
            <a:avLst/>
          </a:prstGeom>
        </p:spPr>
      </p:pic>
    </p:spTree>
    <p:extLst>
      <p:ext uri="{BB962C8B-B14F-4D97-AF65-F5344CB8AC3E}">
        <p14:creationId xmlns:p14="http://schemas.microsoft.com/office/powerpoint/2010/main" val="7704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4240213" cy="1400530"/>
          </a:xfrm>
        </p:spPr>
        <p:txBody>
          <a:bodyPr/>
          <a:lstStyle/>
          <a:p>
            <a:r>
              <a:rPr lang="en-US" b="1" dirty="0"/>
              <a:t>Analysis</a:t>
            </a:r>
            <a:r>
              <a:rPr lang="en-US" dirty="0"/>
              <a:t/>
            </a:r>
            <a:br>
              <a:rPr lang="en-US" dirty="0"/>
            </a:br>
            <a:r>
              <a:rPr lang="en-US" sz="3200" dirty="0"/>
              <a:t>Key Findings from data </a:t>
            </a:r>
            <a:r>
              <a:rPr lang="en-US" sz="3200" dirty="0" smtClean="0"/>
              <a:t>visualization</a:t>
            </a:r>
            <a:endParaRPr lang="en-US" sz="3200" dirty="0"/>
          </a:p>
        </p:txBody>
      </p:sp>
      <p:pic>
        <p:nvPicPr>
          <p:cNvPr id="4" name="Picture 3"/>
          <p:cNvPicPr>
            <a:picLocks noChangeAspect="1"/>
          </p:cNvPicPr>
          <p:nvPr/>
        </p:nvPicPr>
        <p:blipFill>
          <a:blip r:embed="rId4"/>
          <a:stretch>
            <a:fillRect/>
          </a:stretch>
        </p:blipFill>
        <p:spPr>
          <a:xfrm>
            <a:off x="5214938" y="452718"/>
            <a:ext cx="6129338" cy="5946583"/>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2" y="6980583"/>
            <a:ext cx="609600" cy="609600"/>
          </a:xfrm>
          <a:prstGeom prst="rect">
            <a:avLst/>
          </a:prstGeom>
        </p:spPr>
      </p:pic>
    </p:spTree>
    <p:extLst>
      <p:ext uri="{BB962C8B-B14F-4D97-AF65-F5344CB8AC3E}">
        <p14:creationId xmlns:p14="http://schemas.microsoft.com/office/powerpoint/2010/main" val="225412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en-US" dirty="0"/>
              <a:t/>
            </a:r>
            <a:br>
              <a:rPr lang="en-US" dirty="0"/>
            </a:br>
            <a:r>
              <a:rPr lang="en-US" sz="3200" dirty="0"/>
              <a:t>Key Findings from data </a:t>
            </a:r>
            <a:r>
              <a:rPr lang="en-US" sz="3200" dirty="0" smtClean="0"/>
              <a:t>visualization</a:t>
            </a:r>
            <a:endParaRPr lang="en-US" sz="3200" dirty="0"/>
          </a:p>
        </p:txBody>
      </p:sp>
      <p:pic>
        <p:nvPicPr>
          <p:cNvPr id="3" name="Picture 2"/>
          <p:cNvPicPr>
            <a:picLocks noChangeAspect="1"/>
          </p:cNvPicPr>
          <p:nvPr/>
        </p:nvPicPr>
        <p:blipFill>
          <a:blip r:embed="rId4"/>
          <a:stretch>
            <a:fillRect/>
          </a:stretch>
        </p:blipFill>
        <p:spPr>
          <a:xfrm>
            <a:off x="371474" y="3162304"/>
            <a:ext cx="2590800" cy="2438400"/>
          </a:xfrm>
          <a:prstGeom prst="rect">
            <a:avLst/>
          </a:prstGeom>
        </p:spPr>
      </p:pic>
      <p:pic>
        <p:nvPicPr>
          <p:cNvPr id="4" name="Picture 3"/>
          <p:cNvPicPr>
            <a:picLocks noChangeAspect="1"/>
          </p:cNvPicPr>
          <p:nvPr/>
        </p:nvPicPr>
        <p:blipFill>
          <a:blip r:embed="rId5"/>
          <a:stretch>
            <a:fillRect/>
          </a:stretch>
        </p:blipFill>
        <p:spPr>
          <a:xfrm>
            <a:off x="3381380" y="3162304"/>
            <a:ext cx="2590800" cy="2438400"/>
          </a:xfrm>
          <a:prstGeom prst="rect">
            <a:avLst/>
          </a:prstGeom>
        </p:spPr>
      </p:pic>
      <p:pic>
        <p:nvPicPr>
          <p:cNvPr id="5" name="Picture 4"/>
          <p:cNvPicPr>
            <a:picLocks noChangeAspect="1"/>
          </p:cNvPicPr>
          <p:nvPr/>
        </p:nvPicPr>
        <p:blipFill>
          <a:blip r:embed="rId6"/>
          <a:stretch>
            <a:fillRect/>
          </a:stretch>
        </p:blipFill>
        <p:spPr>
          <a:xfrm>
            <a:off x="6353176" y="3162304"/>
            <a:ext cx="2543175" cy="2438400"/>
          </a:xfrm>
          <a:prstGeom prst="rect">
            <a:avLst/>
          </a:prstGeom>
        </p:spPr>
      </p:pic>
      <p:pic>
        <p:nvPicPr>
          <p:cNvPr id="6" name="Picture 5"/>
          <p:cNvPicPr>
            <a:picLocks noChangeAspect="1"/>
          </p:cNvPicPr>
          <p:nvPr/>
        </p:nvPicPr>
        <p:blipFill>
          <a:blip r:embed="rId7"/>
          <a:stretch>
            <a:fillRect/>
          </a:stretch>
        </p:blipFill>
        <p:spPr>
          <a:xfrm>
            <a:off x="9315449" y="3162304"/>
            <a:ext cx="2524125" cy="2438400"/>
          </a:xfrm>
          <a:prstGeom prst="rect">
            <a:avLst/>
          </a:prstGeom>
        </p:spPr>
      </p:pic>
      <p:sp>
        <p:nvSpPr>
          <p:cNvPr id="7" name="Content Placeholder 4"/>
          <p:cNvSpPr>
            <a:spLocks noGrp="1"/>
          </p:cNvSpPr>
          <p:nvPr>
            <p:ph idx="1"/>
          </p:nvPr>
        </p:nvSpPr>
        <p:spPr>
          <a:xfrm>
            <a:off x="371474" y="2495837"/>
            <a:ext cx="11468100" cy="661706"/>
          </a:xfrm>
        </p:spPr>
        <p:txBody>
          <a:bodyPr>
            <a:normAutofit/>
          </a:bodyPr>
          <a:lstStyle/>
          <a:p>
            <a:pPr marL="0" indent="0">
              <a:buNone/>
            </a:pPr>
            <a:r>
              <a:rPr lang="en-US" sz="3600" dirty="0" smtClean="0"/>
              <a:t>1.                    2.                     3.                    4.</a:t>
            </a:r>
            <a:endParaRPr lang="en-US" sz="36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30480" y="6970644"/>
            <a:ext cx="609600" cy="609600"/>
          </a:xfrm>
          <a:prstGeom prst="rect">
            <a:avLst/>
          </a:prstGeom>
        </p:spPr>
      </p:pic>
    </p:spTree>
    <p:extLst>
      <p:ext uri="{BB962C8B-B14F-4D97-AF65-F5344CB8AC3E}">
        <p14:creationId xmlns:p14="http://schemas.microsoft.com/office/powerpoint/2010/main" val="36432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en-US" dirty="0"/>
              <a:t/>
            </a:r>
            <a:br>
              <a:rPr lang="en-US" dirty="0"/>
            </a:br>
            <a:r>
              <a:rPr lang="en-US" sz="3200" dirty="0"/>
              <a:t>Key Findings from data </a:t>
            </a:r>
            <a:r>
              <a:rPr lang="en-US" sz="3200" dirty="0" smtClean="0"/>
              <a:t>visualization</a:t>
            </a:r>
            <a:endParaRPr lang="en-US" sz="3200" dirty="0"/>
          </a:p>
        </p:txBody>
      </p:sp>
      <p:pic>
        <p:nvPicPr>
          <p:cNvPr id="3" name="Picture 2"/>
          <p:cNvPicPr>
            <a:picLocks noChangeAspect="1"/>
          </p:cNvPicPr>
          <p:nvPr/>
        </p:nvPicPr>
        <p:blipFill>
          <a:blip r:embed="rId4"/>
          <a:stretch>
            <a:fillRect/>
          </a:stretch>
        </p:blipFill>
        <p:spPr>
          <a:xfrm>
            <a:off x="4033838" y="1853248"/>
            <a:ext cx="4624388" cy="4447573"/>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347" y="7030278"/>
            <a:ext cx="609600" cy="609600"/>
          </a:xfrm>
          <a:prstGeom prst="rect">
            <a:avLst/>
          </a:prstGeom>
        </p:spPr>
      </p:pic>
    </p:spTree>
    <p:extLst>
      <p:ext uri="{BB962C8B-B14F-4D97-AF65-F5344CB8AC3E}">
        <p14:creationId xmlns:p14="http://schemas.microsoft.com/office/powerpoint/2010/main" val="19235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en-US" dirty="0"/>
              <a:t/>
            </a:r>
            <a:br>
              <a:rPr lang="en-US" dirty="0"/>
            </a:br>
            <a:r>
              <a:rPr lang="en-US" sz="3200" dirty="0"/>
              <a:t>Key Findings from </a:t>
            </a:r>
            <a:r>
              <a:rPr lang="en-US" sz="3200" dirty="0" smtClean="0"/>
              <a:t>exploratory </a:t>
            </a:r>
            <a:r>
              <a:rPr lang="en-US" sz="3200" dirty="0"/>
              <a:t>data analysis</a:t>
            </a:r>
          </a:p>
        </p:txBody>
      </p:sp>
      <p:pic>
        <p:nvPicPr>
          <p:cNvPr id="3" name="Picture 2"/>
          <p:cNvPicPr>
            <a:picLocks noChangeAspect="1"/>
          </p:cNvPicPr>
          <p:nvPr/>
        </p:nvPicPr>
        <p:blipFill>
          <a:blip r:embed="rId4"/>
          <a:stretch>
            <a:fillRect/>
          </a:stretch>
        </p:blipFill>
        <p:spPr>
          <a:xfrm>
            <a:off x="646111" y="1853248"/>
            <a:ext cx="6091238" cy="4679362"/>
          </a:xfrm>
          <a:prstGeom prst="rect">
            <a:avLst/>
          </a:prstGeom>
        </p:spPr>
      </p:pic>
      <p:sp>
        <p:nvSpPr>
          <p:cNvPr id="4" name="Content Placeholder 2"/>
          <p:cNvSpPr>
            <a:spLocks noGrp="1"/>
          </p:cNvSpPr>
          <p:nvPr>
            <p:ph idx="1"/>
          </p:nvPr>
        </p:nvSpPr>
        <p:spPr>
          <a:xfrm>
            <a:off x="7118350" y="2371724"/>
            <a:ext cx="4654549" cy="4160885"/>
          </a:xfrm>
        </p:spPr>
        <p:txBody>
          <a:bodyPr>
            <a:normAutofit/>
          </a:bodyPr>
          <a:lstStyle/>
          <a:p>
            <a:r>
              <a:rPr lang="en-US" sz="2400" dirty="0" smtClean="0"/>
              <a:t>Backer (-0.19)</a:t>
            </a:r>
          </a:p>
          <a:p>
            <a:r>
              <a:rPr lang="en-US" sz="2400" dirty="0" smtClean="0"/>
              <a:t>Games Attended (-0.16)</a:t>
            </a:r>
          </a:p>
          <a:p>
            <a:r>
              <a:rPr lang="en-US" sz="2400" dirty="0" smtClean="0"/>
              <a:t>Years (-0.14)</a:t>
            </a:r>
            <a:endParaRPr lang="en-US" sz="24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5652" y="6970644"/>
            <a:ext cx="609600" cy="609600"/>
          </a:xfrm>
          <a:prstGeom prst="rect">
            <a:avLst/>
          </a:prstGeom>
        </p:spPr>
      </p:pic>
    </p:spTree>
    <p:extLst>
      <p:ext uri="{BB962C8B-B14F-4D97-AF65-F5344CB8AC3E}">
        <p14:creationId xmlns:p14="http://schemas.microsoft.com/office/powerpoint/2010/main" val="196229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en-US" dirty="0"/>
              <a:t/>
            </a:r>
            <a:br>
              <a:rPr lang="en-US" dirty="0"/>
            </a:br>
            <a:r>
              <a:rPr lang="en-US" sz="3200" dirty="0"/>
              <a:t>Key Findings from </a:t>
            </a:r>
            <a:r>
              <a:rPr lang="en-US" sz="3200" dirty="0" smtClean="0"/>
              <a:t>exploratory </a:t>
            </a:r>
            <a:r>
              <a:rPr lang="en-US" sz="3200" dirty="0"/>
              <a:t>data analysis</a:t>
            </a:r>
          </a:p>
        </p:txBody>
      </p:sp>
      <p:sp>
        <p:nvSpPr>
          <p:cNvPr id="5" name="Content Placeholder 4"/>
          <p:cNvSpPr>
            <a:spLocks noGrp="1"/>
          </p:cNvSpPr>
          <p:nvPr>
            <p:ph idx="1"/>
          </p:nvPr>
        </p:nvSpPr>
        <p:spPr>
          <a:xfrm>
            <a:off x="1103312" y="2052919"/>
            <a:ext cx="8946541" cy="2061882"/>
          </a:xfrm>
        </p:spPr>
        <p:txBody>
          <a:bodyPr/>
          <a:lstStyle/>
          <a:p>
            <a:r>
              <a:rPr lang="en-US" dirty="0"/>
              <a:t>Hypothesis 1 - I predict that being a backer has a significant impact on whether or not a season ticket holder renews their season pass because if somebody is willing to donate money to KSU they are likely dedicated fans and also have the financial means to renew their pass.</a:t>
            </a:r>
          </a:p>
        </p:txBody>
      </p:sp>
      <p:pic>
        <p:nvPicPr>
          <p:cNvPr id="6" name="Picture 5"/>
          <p:cNvPicPr>
            <a:picLocks noChangeAspect="1"/>
          </p:cNvPicPr>
          <p:nvPr/>
        </p:nvPicPr>
        <p:blipFill>
          <a:blip r:embed="rId4"/>
          <a:stretch>
            <a:fillRect/>
          </a:stretch>
        </p:blipFill>
        <p:spPr>
          <a:xfrm>
            <a:off x="1543051" y="3924300"/>
            <a:ext cx="7305322" cy="1804988"/>
          </a:xfrm>
          <a:prstGeom prst="rect">
            <a:avLst/>
          </a:prstGeom>
        </p:spPr>
      </p:pic>
      <p:sp>
        <p:nvSpPr>
          <p:cNvPr id="7" name="Rectangle 6"/>
          <p:cNvSpPr/>
          <p:nvPr/>
        </p:nvSpPr>
        <p:spPr>
          <a:xfrm>
            <a:off x="4933875" y="5934670"/>
            <a:ext cx="172515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TRUE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6940826"/>
            <a:ext cx="609600" cy="609600"/>
          </a:xfrm>
          <a:prstGeom prst="rect">
            <a:avLst/>
          </a:prstGeom>
        </p:spPr>
      </p:pic>
    </p:spTree>
    <p:extLst>
      <p:ext uri="{BB962C8B-B14F-4D97-AF65-F5344CB8AC3E}">
        <p14:creationId xmlns:p14="http://schemas.microsoft.com/office/powerpoint/2010/main" val="25995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en-US" dirty="0"/>
              <a:t/>
            </a:r>
            <a:br>
              <a:rPr lang="en-US" dirty="0"/>
            </a:br>
            <a:r>
              <a:rPr lang="en-US" sz="3200" dirty="0"/>
              <a:t>Key Findings from </a:t>
            </a:r>
            <a:r>
              <a:rPr lang="en-US" sz="3200" dirty="0" smtClean="0"/>
              <a:t>exploratory </a:t>
            </a:r>
            <a:r>
              <a:rPr lang="en-US" sz="3200" dirty="0"/>
              <a:t>data analysis</a:t>
            </a:r>
          </a:p>
        </p:txBody>
      </p:sp>
      <p:sp>
        <p:nvSpPr>
          <p:cNvPr id="5" name="Content Placeholder 4"/>
          <p:cNvSpPr>
            <a:spLocks noGrp="1"/>
          </p:cNvSpPr>
          <p:nvPr>
            <p:ph idx="1"/>
          </p:nvPr>
        </p:nvSpPr>
        <p:spPr>
          <a:xfrm>
            <a:off x="1103312" y="2052919"/>
            <a:ext cx="8946541" cy="2061882"/>
          </a:xfrm>
        </p:spPr>
        <p:txBody>
          <a:bodyPr/>
          <a:lstStyle/>
          <a:p>
            <a:r>
              <a:rPr lang="en-US" dirty="0"/>
              <a:t>Hypothesis 2 - I predict that the number of years has a significant impact on whether or not a season ticket holder renews their season pass because if they have had a season pass for several years, they might be more likely to continue holding one, as opposed to somebody that's only had a season pass for one year and might not know if it's really worth it to them yet.</a:t>
            </a:r>
          </a:p>
        </p:txBody>
      </p:sp>
      <p:sp>
        <p:nvSpPr>
          <p:cNvPr id="7" name="Rectangle 6"/>
          <p:cNvSpPr/>
          <p:nvPr/>
        </p:nvSpPr>
        <p:spPr>
          <a:xfrm>
            <a:off x="4933875" y="5934670"/>
            <a:ext cx="172515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TRUE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4"/>
          <a:stretch>
            <a:fillRect/>
          </a:stretch>
        </p:blipFill>
        <p:spPr>
          <a:xfrm>
            <a:off x="1481137" y="4114801"/>
            <a:ext cx="7405688" cy="1848321"/>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5226" y="7000461"/>
            <a:ext cx="609600" cy="609600"/>
          </a:xfrm>
          <a:prstGeom prst="rect">
            <a:avLst/>
          </a:prstGeom>
        </p:spPr>
      </p:pic>
    </p:spTree>
    <p:extLst>
      <p:ext uri="{BB962C8B-B14F-4D97-AF65-F5344CB8AC3E}">
        <p14:creationId xmlns:p14="http://schemas.microsoft.com/office/powerpoint/2010/main" val="42285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198</TotalTime>
  <Words>493</Words>
  <Application>Microsoft Office PowerPoint</Application>
  <PresentationFormat>Widescreen</PresentationFormat>
  <Paragraphs>87</Paragraphs>
  <Slides>24</Slides>
  <Notes>0</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3</vt:lpstr>
      <vt:lpstr>Ion</vt:lpstr>
      <vt:lpstr>Tyler Reno</vt:lpstr>
      <vt:lpstr>Project Description and Introduction</vt:lpstr>
      <vt:lpstr>Analysis Key Findings from data visualization</vt:lpstr>
      <vt:lpstr>Analysis Key Findings from data visualization</vt:lpstr>
      <vt:lpstr>Analysis Key Findings from data visualization</vt:lpstr>
      <vt:lpstr>Analysis Key Findings from data visualization</vt:lpstr>
      <vt:lpstr>Analysis Key Findings from exploratory data analysis</vt:lpstr>
      <vt:lpstr>Analysis Key Findings from exploratory data analysis</vt:lpstr>
      <vt:lpstr>Analysis Key Findings from exploratory data analysis</vt:lpstr>
      <vt:lpstr>Analysis Key Findings from exploratory data analysis</vt:lpstr>
      <vt:lpstr>Analysis Classification Models</vt:lpstr>
      <vt:lpstr>Analysis Classification Models</vt:lpstr>
      <vt:lpstr>Analysis Classification Models</vt:lpstr>
      <vt:lpstr>Analysis Classification Models</vt:lpstr>
      <vt:lpstr>Analysis Classification Models – Feature Selection</vt:lpstr>
      <vt:lpstr>Analysis Classification Models – Feature Selection</vt:lpstr>
      <vt:lpstr>Analysis Classification Models – Improved Model Development</vt:lpstr>
      <vt:lpstr>Analysis Classification Models – Improved Model Development</vt:lpstr>
      <vt:lpstr>Analysis Classification Models – Model Selection</vt:lpstr>
      <vt:lpstr>Storytelling Most likely to renew</vt:lpstr>
      <vt:lpstr>Storytelling Most likely to defect</vt:lpstr>
      <vt:lpstr>Storytelling Advice for K-State</vt:lpstr>
      <vt:lpstr>Storytelling Advice for K-State</vt:lpstr>
      <vt:lpstr>Storytelling Additional Variables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Tyler Reno</dc:title>
  <dc:creator>Tyler Reno</dc:creator>
  <cp:lastModifiedBy>Tyler Reno</cp:lastModifiedBy>
  <cp:revision>16</cp:revision>
  <dcterms:created xsi:type="dcterms:W3CDTF">2018-05-02T00:57:04Z</dcterms:created>
  <dcterms:modified xsi:type="dcterms:W3CDTF">2018-05-02T20:36:42Z</dcterms:modified>
</cp:coreProperties>
</file>